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4" r:id="rId5"/>
    <p:sldId id="262" r:id="rId6"/>
    <p:sldId id="263" r:id="rId7"/>
    <p:sldId id="261" r:id="rId8"/>
    <p:sldId id="265" r:id="rId9"/>
    <p:sldId id="257" r:id="rId10"/>
    <p:sldId id="25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0T16:01:15.3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1,'1812'0,"-1762"0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0T16:01:16.5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1,'1466'0,"-1394"0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0T16:01:19.6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0,'1757'0,"-1700"0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0T16:01:26.1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0,'3560'0,"-1716"0,-1791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0T16:01:29.5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1,'5801'0,"-5742"0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6:58:21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743 1 24575,'22'11'0,"287"157"0,-12 21 0,-235-142 0,-3 3 0,-2 2 0,-2 3 0,-2 2 0,-4 2 0,78 119 0,-68-77 0,-4 3 0,-5 1 0,68 210 0,41 293 0,-47 12 0,-78-347 0,-12 2 0,-11 0 0,-30 325 0,-86 482 0,71-834 0,-12-2 0,-90 284 0,-147 219 0,-58-23 0,-10-121 0,-49-28 0,233-357 0,120-164 0,-95 87 0,103-108 0,0-3 0,-3-1 0,-61 35 0,76-50 0,-37 29 0,6-4 0,49-36-1365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6:59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1278 24575,'20'5'0,"-1"-1"0,1-1 0,0 0 0,21-1 0,-12 0 0,284 9-377,446-42 0,308-105-376,460-151 635,-4-53-146,-369 79 49,-284 82 96,-721 138 1349,-52 13-366,-91 26-849,1 1-1,-1 1 0,1-1 1,-1 1-1,1 0 0,-1 0 1,1 1-1,11 3 0,-20-4-1379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D3E3-2828-7859-03E3-2229590BD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72CCFB-60BB-40EA-8E8A-749905DEA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F7207-C435-1939-BF88-F2922154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3A7565-0172-BD99-D774-8B1AFCE5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C9FF7-3330-6F29-7C2D-4ABF9154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551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690D6-D7F6-8530-7FDC-5038E53F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66CE39-35C1-4864-51D3-8C807D98E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E2475-E206-42E6-86E4-3AF9FC730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EE78C3-2C08-D3A2-66E6-720D6FE8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9B6F-F123-4EFF-B6A3-B5836FD6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62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DB3F21-3154-3F42-3F59-25B10C738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313BCD-48FF-477D-CF1E-5C1E5EA75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BDA651-80E9-97FA-4DB9-4AAB1A3F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4F43B3-C38A-D60D-575C-BF1CB6D2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E19909-E81C-7E14-4FB5-1B86A61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612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7CD26-9A3B-1526-B401-065717C2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393339-5BF4-EA29-E8D8-FD4FFB62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68AA24-38EE-5F29-BB5B-9350B368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70C0F-C485-C19C-94ED-C620E0BE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D5BA21-B846-6CA1-D96B-5C12A75A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51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E51A3-2FFC-B5AB-8496-6AF60D83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238356-C1B4-5C03-75BE-017AD6699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A3E6F9-CD34-E2F7-8B60-041B955E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033FB-DDE6-FEB9-5DBF-E459F006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A1A5E-0E15-9EF8-A323-E81D5D29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930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F56E7-5FDF-F8D3-2224-8D8568CC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F60C4-3917-FE19-49FB-016F56A2D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8D86D0-6394-24EF-2D1A-4BADC42FF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8F7B6-7B33-42A9-A860-797FC874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91198C-2057-D5E1-C57D-0A456593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FADE62-0A5B-F790-9B8F-E39ECBA4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489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32C40-EB93-4A76-21E6-8E8FC730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257AAE-C74D-EC97-43E8-FE25E8393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03CC76-A343-7CCF-C946-52A2410B1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D19138-4519-513A-5FA8-7558B36C2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51A132-BFD8-89B7-CB94-4EA96FADE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E6E28D-F9C5-A83F-43EE-0A137C68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11344F0-74E7-8C57-E402-E8E0CD4E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F7DEDF-69C2-B048-D3E1-94C5AD9C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950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68B2B-6653-02A0-E070-06023908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BEB7E8-5541-556C-D220-CF7CF40F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ECF136-2703-3DAF-1E08-2A7587C5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A2B7F6-8732-AAF0-71E9-30B9F850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275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E62D65-C368-E031-AC71-4D463298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971DA9-2658-82D0-1042-35BBB6F1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D4AB75-4B50-CC92-B128-FF9A9AD4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313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1F3CD-087C-0F31-CD02-AF4A2964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1B2D3-E554-96FF-0BF2-68F73CF13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5D9E58-5D1B-9FB7-49E2-FA43CE395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FCACD8-6A27-5C11-EBF0-026A7765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3A8DA3-347E-DF38-B280-B860E29C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0E6DE-AB40-DA56-4244-051FFE3F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17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4776-8039-4A91-8549-0AED8418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62B50A-8470-82E5-8EA4-ED09936A2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A3BF34-8469-FB3E-6780-F6ACC4527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A00135-C16C-C908-2E66-7BFC4149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505A54-6243-23BB-2657-C2FBA7C5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6E99EA-06CB-3C0E-C559-61BD8BB0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183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D4411C-BE42-407D-A76B-7A2E2AE2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D84C1C-E48A-584D-AF9F-9C91C179D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2D8968-FA33-69D8-D8C8-7E0186DB0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1B005-CB46-4A9C-A8D8-00FBBF2566B6}" type="datetimeFigureOut">
              <a:rPr lang="es-CO" smtClean="0"/>
              <a:t>20/05/2024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22B9A2-660F-55CD-AD78-C222DA7CF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DC7B8-3CB3-2B65-5D65-0AAF821DF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504F88-5C03-4699-A81C-999E7257A7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852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3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GICM-UdeA/guia-pyqt/tree/main/code/serial_monitor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F80A41-B31D-03BB-E9F3-5BBA2A8AEE52}"/>
              </a:ext>
            </a:extLst>
          </p:cNvPr>
          <p:cNvSpPr/>
          <p:nvPr/>
        </p:nvSpPr>
        <p:spPr>
          <a:xfrm>
            <a:off x="1576622" y="366623"/>
            <a:ext cx="9038756" cy="61247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 al desarrollo de </a:t>
            </a:r>
            <a:r>
              <a:rPr lang="es-ES" sz="4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GUI’s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instrumentación con </a:t>
            </a:r>
            <a:r>
              <a:rPr lang="es-ES" sz="4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PyQt</a:t>
            </a:r>
            <a:endParaRPr lang="es-ES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Estrada</a:t>
            </a:r>
          </a:p>
          <a:p>
            <a:pPr algn="ctr"/>
            <a:endParaRPr lang="es-E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Grupo de instrumentación científica y microelectrónica – GICM</a:t>
            </a:r>
          </a:p>
          <a:p>
            <a:pPr algn="ctr"/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 21, 2024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12086-58D0-2A6F-1E28-D8304856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2" y="2591512"/>
            <a:ext cx="2676844" cy="215515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3BC3A1-7C45-3AFA-B57E-B4D336E2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66" y="2432024"/>
            <a:ext cx="2064823" cy="21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46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1E743D03-2895-D30B-1EF2-0A645B325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52" y="1779033"/>
            <a:ext cx="5818225" cy="3405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A88E482-4C08-3B3C-69F0-8C7F1BFA8797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1: Serial 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DCA331-A2AE-9F71-FD2D-94134CC79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584" y="1779033"/>
            <a:ext cx="5096649" cy="34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A88E482-4C08-3B3C-69F0-8C7F1BFA8797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2: Serial Plotter</a:t>
            </a:r>
          </a:p>
        </p:txBody>
      </p:sp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9C7AAF19-7BFA-6D6D-3227-55882A964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051" y="1049226"/>
            <a:ext cx="6889898" cy="54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A88E482-4C08-3B3C-69F0-8C7F1BFA8797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Distribución de la 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AFBF2B-AE5A-4410-EB42-656504E8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04" y="2578595"/>
            <a:ext cx="4548502" cy="4040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FF23C3-31AD-55E5-8155-64D455C0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5" y="1716705"/>
            <a:ext cx="4548502" cy="713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D074F2-EFF5-1402-B507-9FD8C39C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83" y="1299730"/>
            <a:ext cx="4851313" cy="13953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899FD0-5961-6FCC-74EE-39252D3E1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835" y="2794231"/>
            <a:ext cx="4635207" cy="3722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A533296-926B-7CFC-BC99-A4B30779E036}"/>
              </a:ext>
            </a:extLst>
          </p:cNvPr>
          <p:cNvSpPr txBox="1"/>
          <p:nvPr/>
        </p:nvSpPr>
        <p:spPr>
          <a:xfrm>
            <a:off x="916904" y="1131757"/>
            <a:ext cx="2783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</a:rPr>
              <a:t>Para crear el ejecutable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4AF798-5995-665E-667D-D2A323F517CD}"/>
              </a:ext>
            </a:extLst>
          </p:cNvPr>
          <p:cNvSpPr txBox="1"/>
          <p:nvPr/>
        </p:nvSpPr>
        <p:spPr>
          <a:xfrm>
            <a:off x="6311155" y="871503"/>
            <a:ext cx="281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</a:rPr>
              <a:t>Para crear un instalador</a:t>
            </a:r>
          </a:p>
        </p:txBody>
      </p:sp>
    </p:spTree>
    <p:extLst>
      <p:ext uri="{BB962C8B-B14F-4D97-AF65-F5344CB8AC3E}">
        <p14:creationId xmlns:p14="http://schemas.microsoft.com/office/powerpoint/2010/main" val="165185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748C5A-8825-B069-D29D-9FF74347C6D5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Qt?</a:t>
            </a:r>
          </a:p>
        </p:txBody>
      </p:sp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5F7F82B0-8848-0DC9-920D-0D53AD8F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26" y="239033"/>
            <a:ext cx="2151601" cy="15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t Designer 4.13.2">
            <a:extLst>
              <a:ext uri="{FF2B5EF4-FFF2-40B4-BE49-F238E27FC236}">
                <a16:creationId xmlns:a16="http://schemas.microsoft.com/office/drawing/2014/main" id="{FA23895B-1D90-1F39-7F55-F55E8294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8" y="2758405"/>
            <a:ext cx="5948856" cy="33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EA9E500-E146-2D5B-C0A4-F876524E4069}"/>
              </a:ext>
            </a:extLst>
          </p:cNvPr>
          <p:cNvSpPr txBox="1"/>
          <p:nvPr/>
        </p:nvSpPr>
        <p:spPr>
          <a:xfrm>
            <a:off x="343243" y="1108616"/>
            <a:ext cx="8279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 Es un </a:t>
            </a:r>
            <a:r>
              <a:rPr lang="es-CO" sz="2400" dirty="0" err="1"/>
              <a:t>framework</a:t>
            </a:r>
            <a:r>
              <a:rPr lang="es-CO" sz="2400" dirty="0"/>
              <a:t> </a:t>
            </a:r>
            <a:r>
              <a:rPr lang="es-CO" sz="2400" b="1" u="sng" dirty="0"/>
              <a:t>multiplataforma</a:t>
            </a:r>
            <a:r>
              <a:rPr lang="es-CO" sz="2400" dirty="0"/>
              <a:t> orientado a objetos (C++) para el desarrollo de interfaces gráficas de usuario (</a:t>
            </a:r>
            <a:r>
              <a:rPr lang="es-CO" sz="2400" dirty="0" err="1"/>
              <a:t>GUI’s</a:t>
            </a:r>
            <a:r>
              <a:rPr lang="es-CO" sz="2400" dirty="0"/>
              <a:t>), interfaces de consola, aplicaciones Web, móviles…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E7380C-47CE-37CA-89CF-47EABBBE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716" y="2739160"/>
            <a:ext cx="1787709" cy="18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A8386DF-DA05-5E3E-4BCC-01CA0AD0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32" y="2451444"/>
            <a:ext cx="1079053" cy="10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D64327B-823D-96AE-8E09-F0442540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230" y="4141149"/>
            <a:ext cx="23812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1840978-DD1F-26A4-75FA-E102F210B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92" y="3438748"/>
            <a:ext cx="1684667" cy="5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FA807B6-651E-A4A4-2828-DC929746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202" y="4907026"/>
            <a:ext cx="1456126" cy="14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EDD9B1E-EACD-D79B-8AED-10B2B84DD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59" y="5211468"/>
            <a:ext cx="1067765" cy="12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748C5A-8825-B069-D29D-9FF74347C6D5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Qt?</a:t>
            </a:r>
          </a:p>
        </p:txBody>
      </p:sp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5F7F82B0-8848-0DC9-920D-0D53AD8F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26" y="239033"/>
            <a:ext cx="2151601" cy="15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7E6C3F-2BCE-4825-3AF4-C1A3F76B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1" y="1998927"/>
            <a:ext cx="8539025" cy="461568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A0738A-22E4-9F93-6ACD-F2403C06314D}"/>
              </a:ext>
            </a:extLst>
          </p:cNvPr>
          <p:cNvSpPr txBox="1"/>
          <p:nvPr/>
        </p:nvSpPr>
        <p:spPr>
          <a:xfrm>
            <a:off x="343243" y="1034185"/>
            <a:ext cx="8279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El corazón de Qt son las más de 400 clases, que se paran en módulos, algunos de los más relevantes son: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F43E3A9-B1D3-CC66-616C-F87DC86A8533}"/>
                  </a:ext>
                </a:extLst>
              </p14:cNvPr>
              <p14:cNvContentPartPr/>
              <p14:nvPr/>
            </p14:nvContentPartPr>
            <p14:xfrm>
              <a:off x="754409" y="2052209"/>
              <a:ext cx="67068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F43E3A9-B1D3-CC66-616C-F87DC86A85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769" y="1980569"/>
                <a:ext cx="742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F995A15-EF7D-E09D-F909-DE5D93F4A9D1}"/>
                  </a:ext>
                </a:extLst>
              </p14:cNvPr>
              <p14:cNvContentPartPr/>
              <p14:nvPr/>
            </p14:nvContentPartPr>
            <p14:xfrm>
              <a:off x="818489" y="2052209"/>
              <a:ext cx="55404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F995A15-EF7D-E09D-F909-DE5D93F4A9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489" y="1980569"/>
                <a:ext cx="625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08A43B7-7E2A-5AE8-1B29-CF5E54DB3178}"/>
                  </a:ext>
                </a:extLst>
              </p14:cNvPr>
              <p14:cNvContentPartPr/>
              <p14:nvPr/>
            </p14:nvContentPartPr>
            <p14:xfrm>
              <a:off x="797249" y="2126911"/>
              <a:ext cx="65340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08A43B7-7E2A-5AE8-1B29-CF5E54DB31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249" y="2054911"/>
                <a:ext cx="725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17B43E6-97AC-BAF3-D2A3-474D7E5B83AB}"/>
                  </a:ext>
                </a:extLst>
              </p14:cNvPr>
              <p14:cNvContentPartPr/>
              <p14:nvPr/>
            </p14:nvContentPartPr>
            <p14:xfrm>
              <a:off x="765209" y="2977591"/>
              <a:ext cx="196488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17B43E6-97AC-BAF3-D2A3-474D7E5B83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209" y="2905591"/>
                <a:ext cx="2036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3A744CA-5E8B-37E8-B084-1BDFC7B71D5E}"/>
                  </a:ext>
                </a:extLst>
              </p14:cNvPr>
              <p14:cNvContentPartPr/>
              <p14:nvPr/>
            </p14:nvContentPartPr>
            <p14:xfrm>
              <a:off x="754409" y="2839054"/>
              <a:ext cx="21099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3A744CA-5E8B-37E8-B084-1BDFC7B71D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409" y="2767054"/>
                <a:ext cx="21816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49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748C5A-8825-B069-D29D-9FF74347C6D5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Qt?</a:t>
            </a:r>
          </a:p>
        </p:txBody>
      </p:sp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5F7F82B0-8848-0DC9-920D-0D53AD8F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26" y="239033"/>
            <a:ext cx="2151601" cy="15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A0738A-22E4-9F93-6ACD-F2403C06314D}"/>
              </a:ext>
            </a:extLst>
          </p:cNvPr>
          <p:cNvSpPr txBox="1"/>
          <p:nvPr/>
        </p:nvSpPr>
        <p:spPr>
          <a:xfrm>
            <a:off x="343243" y="1034185"/>
            <a:ext cx="8279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El corazón de Qt son las más de 400 clases, que se paran en módulos, algunos de los más relevantes son: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DE19EB-4335-CD4F-C43B-613385378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01" y="1825689"/>
            <a:ext cx="7620797" cy="48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748C5A-8825-B069-D29D-9FF74347C6D5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Qt?</a:t>
            </a:r>
          </a:p>
        </p:txBody>
      </p:sp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5F7F82B0-8848-0DC9-920D-0D53AD8F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42" y="88013"/>
            <a:ext cx="1414129" cy="10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431DC6-B52F-C886-D900-05D4B4984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232" y="1219351"/>
            <a:ext cx="11561536" cy="5550636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992F54E-EE87-C724-FA57-AE48271EF665}"/>
              </a:ext>
            </a:extLst>
          </p:cNvPr>
          <p:cNvSpPr/>
          <p:nvPr/>
        </p:nvSpPr>
        <p:spPr>
          <a:xfrm>
            <a:off x="520995" y="3902149"/>
            <a:ext cx="2647507" cy="8718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88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748C5A-8825-B069-D29D-9FF74347C6D5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Qt?</a:t>
            </a:r>
          </a:p>
        </p:txBody>
      </p:sp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5F7F82B0-8848-0DC9-920D-0D53AD8F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42" y="88013"/>
            <a:ext cx="1414129" cy="10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B30F12-A4F4-63AD-7E78-E148049B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1" y="1097938"/>
            <a:ext cx="6788831" cy="5597174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992F54E-EE87-C724-FA57-AE48271EF665}"/>
              </a:ext>
            </a:extLst>
          </p:cNvPr>
          <p:cNvSpPr/>
          <p:nvPr/>
        </p:nvSpPr>
        <p:spPr>
          <a:xfrm>
            <a:off x="277361" y="1924493"/>
            <a:ext cx="6559374" cy="9462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91375-B83F-FD3E-EE51-E308BF883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259"/>
          <a:stretch/>
        </p:blipFill>
        <p:spPr>
          <a:xfrm>
            <a:off x="5858637" y="4129830"/>
            <a:ext cx="4805819" cy="11650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3812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1B4777-3C4C-96E2-A76F-BCE6104C52B7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 de desarrollo 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CO" sz="2400" dirty="0"/>
              <a:t>Hand </a:t>
            </a:r>
            <a:r>
              <a:rPr lang="es-CO" sz="2400" dirty="0" err="1"/>
              <a:t>Coding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CO" sz="4000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6C845B3-8AB9-ABC3-C702-9F2E7B5A458B}"/>
              </a:ext>
            </a:extLst>
          </p:cNvPr>
          <p:cNvSpPr/>
          <p:nvPr/>
        </p:nvSpPr>
        <p:spPr>
          <a:xfrm>
            <a:off x="393403" y="1190847"/>
            <a:ext cx="4518839" cy="51780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605CFC8-A60D-012E-FD7E-D6292E4AC733}"/>
              </a:ext>
            </a:extLst>
          </p:cNvPr>
          <p:cNvSpPr/>
          <p:nvPr/>
        </p:nvSpPr>
        <p:spPr>
          <a:xfrm>
            <a:off x="744278" y="2014776"/>
            <a:ext cx="2636876" cy="8187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/>
              <a:t>QApplication</a:t>
            </a:r>
            <a:endParaRPr lang="en-US" sz="2400" b="1" dirty="0"/>
          </a:p>
          <a:p>
            <a:pPr algn="ctr"/>
            <a:r>
              <a:rPr lang="en-US" dirty="0" err="1"/>
              <a:t>EventHandler</a:t>
            </a:r>
            <a:r>
              <a:rPr lang="en-US" dirty="0"/>
              <a:t>, </a:t>
            </a:r>
            <a:r>
              <a:rPr lang="en-US" dirty="0" err="1"/>
              <a:t>Threds</a:t>
            </a:r>
            <a:r>
              <a:rPr lang="en-US" dirty="0"/>
              <a:t>,…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E9FC924-8156-3576-5EE7-8E6280971DDD}"/>
              </a:ext>
            </a:extLst>
          </p:cNvPr>
          <p:cNvSpPr/>
          <p:nvPr/>
        </p:nvSpPr>
        <p:spPr>
          <a:xfrm>
            <a:off x="786809" y="2966483"/>
            <a:ext cx="2725479" cy="315786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/>
              <a:t>QWidget</a:t>
            </a:r>
            <a:r>
              <a:rPr lang="en-US" b="1" dirty="0"/>
              <a:t> (Parent)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dirty="0" err="1"/>
              <a:t>QMainWindow</a:t>
            </a:r>
            <a:r>
              <a:rPr lang="en-US" sz="1400" b="1" dirty="0"/>
              <a:t>, </a:t>
            </a:r>
            <a:r>
              <a:rPr lang="en-US" sz="1400" b="1" dirty="0" err="1"/>
              <a:t>QDialog</a:t>
            </a:r>
            <a:r>
              <a:rPr lang="en-US" sz="1400" b="1" dirty="0"/>
              <a:t>,…)</a:t>
            </a:r>
          </a:p>
          <a:p>
            <a:pPr algn="ctr"/>
            <a:endParaRPr lang="en-US" sz="1400" b="1" dirty="0"/>
          </a:p>
          <a:p>
            <a:r>
              <a:rPr lang="en-US" sz="1600" b="1" dirty="0">
                <a:latin typeface="Consolas" panose="020B0609020204030204" pitchFamily="49" charset="0"/>
              </a:rPr>
              <a:t>Properties: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Geometry, Title, …</a:t>
            </a:r>
          </a:p>
          <a:p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Childs:</a:t>
            </a:r>
          </a:p>
          <a:p>
            <a:pPr algn="ctr"/>
            <a:endParaRPr lang="en-US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06C6D0-99DB-78EB-09A0-B562EEA78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1" t="18605" r="605" b="4186"/>
          <a:stretch/>
        </p:blipFill>
        <p:spPr bwMode="auto">
          <a:xfrm>
            <a:off x="5196449" y="3257031"/>
            <a:ext cx="6454346" cy="199892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B2A6AB-E65B-9ADE-B8B7-B877E2F6124E}"/>
              </a:ext>
            </a:extLst>
          </p:cNvPr>
          <p:cNvSpPr/>
          <p:nvPr/>
        </p:nvSpPr>
        <p:spPr>
          <a:xfrm>
            <a:off x="1071016" y="4970434"/>
            <a:ext cx="2238580" cy="51371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QLabel</a:t>
            </a:r>
            <a:r>
              <a:rPr lang="es-CO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D1198E2-0B12-9046-CB5B-D680CBCB39C8}"/>
              </a:ext>
            </a:extLst>
          </p:cNvPr>
          <p:cNvSpPr/>
          <p:nvPr/>
        </p:nvSpPr>
        <p:spPr>
          <a:xfrm>
            <a:off x="1071016" y="5547130"/>
            <a:ext cx="2238580" cy="44422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QPushButton</a:t>
            </a:r>
            <a:endParaRPr lang="es-CO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36C817-43E3-6F24-EBAB-45735C93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7" y="1470414"/>
            <a:ext cx="2714983" cy="4113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ED79639B-B887-5B0B-0A14-B00202C1E529}"/>
                  </a:ext>
                </a:extLst>
              </p14:cNvPr>
              <p14:cNvContentPartPr/>
              <p14:nvPr/>
            </p14:nvContentPartPr>
            <p14:xfrm>
              <a:off x="3069929" y="2337689"/>
              <a:ext cx="883080" cy="3454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ED79639B-B887-5B0B-0A14-B00202C1E5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3809" y="2331569"/>
                <a:ext cx="895320" cy="34668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3AE6FFAE-4DDA-C90A-245F-A746581E963B}"/>
              </a:ext>
            </a:extLst>
          </p:cNvPr>
          <p:cNvSpPr/>
          <p:nvPr/>
        </p:nvSpPr>
        <p:spPr>
          <a:xfrm rot="17607860">
            <a:off x="3290454" y="2282321"/>
            <a:ext cx="202692" cy="1747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4027263-543D-80BB-6D70-CD0447CC00AE}"/>
              </a:ext>
            </a:extLst>
          </p:cNvPr>
          <p:cNvSpPr txBox="1"/>
          <p:nvPr/>
        </p:nvSpPr>
        <p:spPr>
          <a:xfrm rot="16643201">
            <a:off x="3070338" y="367368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Signals (clicked)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9AB4B02D-EDC5-D783-D2E0-D027977AC3C3}"/>
                  </a:ext>
                </a:extLst>
              </p14:cNvPr>
              <p14:cNvContentPartPr/>
              <p14:nvPr/>
            </p14:nvContentPartPr>
            <p14:xfrm>
              <a:off x="3331288" y="1725670"/>
              <a:ext cx="2764711" cy="470899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9AB4B02D-EDC5-D783-D2E0-D027977AC3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5167" y="1719550"/>
                <a:ext cx="2776952" cy="48313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BF40C984-AFC6-CB1E-A9FB-C8C564BABCC1}"/>
              </a:ext>
            </a:extLst>
          </p:cNvPr>
          <p:cNvSpPr/>
          <p:nvPr/>
        </p:nvSpPr>
        <p:spPr>
          <a:xfrm rot="4165317">
            <a:off x="5910398" y="1668820"/>
            <a:ext cx="202692" cy="1747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3AE373-3700-2632-CE1B-3C278FF02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 b="26292"/>
          <a:stretch/>
        </p:blipFill>
        <p:spPr bwMode="auto">
          <a:xfrm>
            <a:off x="6931762" y="1107876"/>
            <a:ext cx="2966263" cy="20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90D5DAC-2FBF-60D3-1031-3C03032B523A}"/>
              </a:ext>
            </a:extLst>
          </p:cNvPr>
          <p:cNvSpPr txBox="1"/>
          <p:nvPr/>
        </p:nvSpPr>
        <p:spPr>
          <a:xfrm>
            <a:off x="3888137" y="211145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Slots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310B9FA-4779-DEC8-71D0-8A0646084912}"/>
              </a:ext>
            </a:extLst>
          </p:cNvPr>
          <p:cNvSpPr txBox="1"/>
          <p:nvPr/>
        </p:nvSpPr>
        <p:spPr>
          <a:xfrm>
            <a:off x="5072313" y="5421755"/>
            <a:ext cx="69479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/>
              <a:t>Dependiendo de la complejidad de la aplicación se requerirá: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Creación de </a:t>
            </a:r>
            <a:r>
              <a:rPr lang="es-CO" sz="2000" b="1" dirty="0">
                <a:latin typeface="Consolas" panose="020B0609020204030204" pitchFamily="49" charset="0"/>
              </a:rPr>
              <a:t>Widgets</a:t>
            </a:r>
            <a:r>
              <a:rPr lang="es-CO" sz="2000" dirty="0"/>
              <a:t> personalizados.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El manejo de múltiples </a:t>
            </a:r>
            <a:r>
              <a:rPr lang="es-CO" sz="2000" b="1" dirty="0" err="1">
                <a:latin typeface="Consolas" panose="020B0609020204030204" pitchFamily="49" charset="0"/>
              </a:rPr>
              <a:t>Threads</a:t>
            </a:r>
            <a:r>
              <a:rPr lang="es-CO" sz="2000" dirty="0"/>
              <a:t>, </a:t>
            </a:r>
            <a:r>
              <a:rPr lang="es-CO" sz="2000" b="1" dirty="0" err="1">
                <a:latin typeface="Consolas" panose="020B0609020204030204" pitchFamily="49" charset="0"/>
              </a:rPr>
              <a:t>singals</a:t>
            </a:r>
            <a:r>
              <a:rPr lang="es-CO" sz="2000" dirty="0"/>
              <a:t> y </a:t>
            </a:r>
            <a:r>
              <a:rPr lang="es-CO" sz="2000" b="1" dirty="0" err="1">
                <a:latin typeface="Consolas" panose="020B0609020204030204" pitchFamily="49" charset="0"/>
              </a:rPr>
              <a:t>Mutex</a:t>
            </a:r>
            <a:r>
              <a:rPr lang="es-CO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La estilización de la GUI con </a:t>
            </a:r>
            <a:r>
              <a:rPr lang="es-CO" sz="2000" b="1" dirty="0" err="1">
                <a:latin typeface="Consolas" panose="020B0609020204030204" pitchFamily="49" charset="0"/>
              </a:rPr>
              <a:t>qss</a:t>
            </a:r>
            <a:r>
              <a:rPr lang="es-CO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600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94DAD91-E77C-1FF0-5F09-50360DCABE29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Desarrollo con Qt </a:t>
            </a:r>
            <a:r>
              <a:rPr lang="es-E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Designer</a:t>
            </a:r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07A9C872-0D77-E629-F5BD-2D6FFFE06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482" y="1569368"/>
            <a:ext cx="8637035" cy="48377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A40E0A-26B4-9F0B-B893-332A2D4D0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42" y="300138"/>
            <a:ext cx="4471138" cy="9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11CD1E-60EA-47E5-5DDD-C20E6C598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58" y="1520456"/>
            <a:ext cx="5957254" cy="4019107"/>
          </a:xfrm>
          <a:prstGeom prst="rect">
            <a:avLst/>
          </a:prstGeom>
        </p:spPr>
      </p:pic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0EAE0700-A2E7-1761-534C-FAA4DBB0B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8232" y="1520456"/>
            <a:ext cx="5795409" cy="401910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43BC767-E062-E26C-E70D-8F4FF104C050}"/>
              </a:ext>
            </a:extLst>
          </p:cNvPr>
          <p:cNvSpPr/>
          <p:nvPr/>
        </p:nvSpPr>
        <p:spPr>
          <a:xfrm>
            <a:off x="151858" y="239033"/>
            <a:ext cx="11809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1: Serial Monitor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CC343D-B62C-267E-F2AE-E94959862976}"/>
              </a:ext>
            </a:extLst>
          </p:cNvPr>
          <p:cNvSpPr txBox="1"/>
          <p:nvPr/>
        </p:nvSpPr>
        <p:spPr>
          <a:xfrm>
            <a:off x="306326" y="6113100"/>
            <a:ext cx="11605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Ver código:  </a:t>
            </a:r>
            <a:r>
              <a:rPr lang="es-CO" sz="2000" b="1" dirty="0">
                <a:latin typeface="Consolas" panose="020B0609020204030204" pitchFamily="49" charset="0"/>
                <a:hlinkClick r:id="rId6"/>
              </a:rPr>
              <a:t>https://github.com/GICM-UdeA/guia-pyqt/tree/main/code/serial_monitor</a:t>
            </a:r>
            <a:r>
              <a:rPr lang="es-CO" sz="2000" b="1" dirty="0">
                <a:latin typeface="Consolas" panose="020B0609020204030204" pitchFamily="49" charset="0"/>
              </a:rPr>
              <a:t>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13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250</Words>
  <Application>Microsoft Office PowerPoint</Application>
  <PresentationFormat>Panorámica</PresentationFormat>
  <Paragraphs>44</Paragraphs>
  <Slides>12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9</cp:revision>
  <dcterms:created xsi:type="dcterms:W3CDTF">2024-05-19T07:23:02Z</dcterms:created>
  <dcterms:modified xsi:type="dcterms:W3CDTF">2024-05-20T21:47:22Z</dcterms:modified>
</cp:coreProperties>
</file>